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8" r:id="rId2"/>
    <p:sldId id="259" r:id="rId3"/>
    <p:sldId id="260" r:id="rId4"/>
    <p:sldId id="261" r:id="rId5"/>
    <p:sldId id="262" r:id="rId6"/>
    <p:sldId id="269" r:id="rId7"/>
    <p:sldId id="274" r:id="rId8"/>
    <p:sldId id="270" r:id="rId9"/>
    <p:sldId id="271" r:id="rId10"/>
    <p:sldId id="272" r:id="rId11"/>
    <p:sldId id="275" r:id="rId12"/>
    <p:sldId id="273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63" r:id="rId22"/>
    <p:sldId id="288" r:id="rId23"/>
    <p:sldId id="289" r:id="rId24"/>
    <p:sldId id="287" r:id="rId25"/>
    <p:sldId id="285" r:id="rId26"/>
    <p:sldId id="286" r:id="rId27"/>
    <p:sldId id="264" r:id="rId28"/>
    <p:sldId id="265" r:id="rId29"/>
    <p:sldId id="290" r:id="rId30"/>
    <p:sldId id="266" r:id="rId31"/>
    <p:sldId id="267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9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D82A9-2D5D-4F6F-8D5F-AED4BFEBA12F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FDCE8-F3C4-4383-9518-769DCC734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94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97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9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84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60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55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47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04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00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40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15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1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7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78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7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0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48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7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4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38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531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99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7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4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3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FDCE8-F3C4-4383-9518-769DCC7343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587CB75-B26F-4AB2-801C-F9FD08E779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9BA96F-F90A-4817-81F6-06005763CDAA}" type="datetimeFigureOut">
              <a:rPr lang="en-US" smtClean="0"/>
              <a:t>11/21/2017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urair.org/wp-content/uploads/Existing-Natural-Gas-Powered-Pneumatic-Devices-and-Pumps-Ver2.pdf" TargetMode="External"/><Relationship Id="rId13" Type="http://schemas.openxmlformats.org/officeDocument/2006/relationships/hyperlink" Target="https://www.ourair.org/wp-content/uploads/SBCAPCD-FAQ-1.1-CARB-GHG-Oil-Gas-Reg.pdf" TargetMode="External"/><Relationship Id="rId18" Type="http://schemas.openxmlformats.org/officeDocument/2006/relationships/hyperlink" Target="https://www.arb.ca.gov/cc/oil-gas/oil-gas.htm" TargetMode="External"/><Relationship Id="rId3" Type="http://schemas.openxmlformats.org/officeDocument/2006/relationships/hyperlink" Target="https://www.ourair.org/oil-and-gas/" TargetMode="External"/><Relationship Id="rId7" Type="http://schemas.openxmlformats.org/officeDocument/2006/relationships/hyperlink" Target="https://www.ourair.org/wp-content/uploads/Existing-Centrifugal-Natural-Gas-Compressors-Ver2.pdf" TargetMode="External"/><Relationship Id="rId12" Type="http://schemas.openxmlformats.org/officeDocument/2006/relationships/hyperlink" Target="https://www.ourair.org/wp-content/uploads/SBCAPCD-Fact-Sheet-CARB-GHG-Oil-Gas-Reg.pdf" TargetMode="External"/><Relationship Id="rId17" Type="http://schemas.openxmlformats.org/officeDocument/2006/relationships/hyperlink" Target="https://www.arb.ca.gov/regact/2016/oilandgas2016/ogfro.pdf" TargetMode="External"/><Relationship Id="rId2" Type="http://schemas.openxmlformats.org/officeDocument/2006/relationships/notesSlide" Target="../notesSlides/notesSlide30.xml"/><Relationship Id="rId16" Type="http://schemas.openxmlformats.org/officeDocument/2006/relationships/hyperlink" Target="https://www.ourair.org/wp-content/uploads/GHG-Compliance-Checklistshortfor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urair.org/wp-content/uploads/Existing-Circulation-Tanks-for-Well-Stimulation-Treatments.pdf" TargetMode="External"/><Relationship Id="rId11" Type="http://schemas.openxmlformats.org/officeDocument/2006/relationships/hyperlink" Target="https://www.ourair.org/wp-content/uploads/Existing-Component-Leak-Detection-and-Repair-Ver2.pdf" TargetMode="External"/><Relationship Id="rId5" Type="http://schemas.openxmlformats.org/officeDocument/2006/relationships/hyperlink" Target="https://www.ourair.org/wp-content/uploads/Existing-Reciprocating-Natural-Gas-Compressors-Ver2.pdf" TargetMode="External"/><Relationship Id="rId15" Type="http://schemas.openxmlformats.org/officeDocument/2006/relationships/hyperlink" Target="https://www.ourair.org/wp-content/uploads/GHG-Compliance-ChecklistLongform.pdf" TargetMode="External"/><Relationship Id="rId10" Type="http://schemas.openxmlformats.org/officeDocument/2006/relationships/hyperlink" Target="https://www.ourair.org/wp-content/uploads/Existing-Well-Casing-Vents-Ver2.pdf" TargetMode="External"/><Relationship Id="rId4" Type="http://schemas.openxmlformats.org/officeDocument/2006/relationships/hyperlink" Target="https://www.ourair.org/wp-content/uploads/Existing-Separator-and-Tank-Systems-Ver2.pdf" TargetMode="External"/><Relationship Id="rId9" Type="http://schemas.openxmlformats.org/officeDocument/2006/relationships/hyperlink" Target="https://www.ourair.org/wp-content/uploads/Liquids-Unloading-of-Natural-Gas-Wells.pdf" TargetMode="External"/><Relationship Id="rId14" Type="http://schemas.openxmlformats.org/officeDocument/2006/relationships/hyperlink" Target="https://www.ourair.org/wp-content/uploads/SBCAPCD-LDAR-Exemption-Comparision-Ver2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oldmanM@sbcapcd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ownK@sbcapcd.org" TargetMode="External"/><Relationship Id="rId5" Type="http://schemas.openxmlformats.org/officeDocument/2006/relationships/hyperlink" Target="mailto:SarrafW@sbcapcd.org" TargetMode="External"/><Relationship Id="rId4" Type="http://schemas.openxmlformats.org/officeDocument/2006/relationships/hyperlink" Target="mailto:HarrisD@sbcapcd.or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5806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ARB GHG Oil &amp; Gas Regulation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12006" y="4648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Santa Barbara County APCD</a:t>
            </a:r>
          </a:p>
          <a:p>
            <a:r>
              <a:rPr lang="en-US" sz="2400" dirty="0" smtClean="0"/>
              <a:t>November 7 – Santa Maria</a:t>
            </a:r>
          </a:p>
          <a:p>
            <a:r>
              <a:rPr lang="en-US" sz="2400" dirty="0" smtClean="0"/>
              <a:t>November 14 – Santa Barbara</a:t>
            </a:r>
          </a:p>
          <a:p>
            <a:r>
              <a:rPr lang="en-US" sz="1600" i="1" dirty="0"/>
              <a:t>(</a:t>
            </a:r>
            <a:r>
              <a:rPr lang="en-US" sz="1600" i="1" dirty="0" smtClean="0"/>
              <a:t>revised on 11/21/17)</a:t>
            </a:r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15" y="4724400"/>
            <a:ext cx="3219994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5" y="2209800"/>
            <a:ext cx="3007696" cy="2133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19955"/>
            <a:ext cx="3124200" cy="21132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9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</a:t>
            </a:r>
            <a:r>
              <a:rPr lang="en-US" dirty="0" smtClean="0"/>
              <a:t>Compressors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Reciprocating Natural Gas Compressors </a:t>
            </a:r>
          </a:p>
          <a:p>
            <a:pPr lvl="1"/>
            <a:r>
              <a:rPr lang="en-US" dirty="0" smtClean="0"/>
              <a:t>200 hour/year exemption</a:t>
            </a:r>
          </a:p>
          <a:p>
            <a:pPr lvl="1"/>
            <a:r>
              <a:rPr lang="en-US" dirty="0" smtClean="0"/>
              <a:t>LDAR required </a:t>
            </a:r>
          </a:p>
          <a:p>
            <a:pPr lvl="1"/>
            <a:r>
              <a:rPr lang="en-US" dirty="0" smtClean="0"/>
              <a:t>Seal/Rod Packing Standards</a:t>
            </a:r>
          </a:p>
          <a:p>
            <a:pPr lvl="2"/>
            <a:r>
              <a:rPr lang="en-US" dirty="0" smtClean="0"/>
              <a:t>Production:  </a:t>
            </a:r>
          </a:p>
          <a:p>
            <a:pPr lvl="3"/>
            <a:r>
              <a:rPr lang="en-US" dirty="0" smtClean="0"/>
              <a:t>Install VCS  or meet LDAR limits.</a:t>
            </a:r>
          </a:p>
          <a:p>
            <a:pPr lvl="2"/>
            <a:r>
              <a:rPr lang="en-US" dirty="0" smtClean="0"/>
              <a:t>Processing/Transmission/Storage:</a:t>
            </a:r>
          </a:p>
          <a:p>
            <a:pPr lvl="3"/>
            <a:r>
              <a:rPr lang="en-US" dirty="0" smtClean="0"/>
              <a:t>Install VCS or Annually measure leak rates and meet limits</a:t>
            </a:r>
          </a:p>
          <a:p>
            <a:pPr lvl="2"/>
            <a:r>
              <a:rPr lang="en-US" dirty="0" smtClean="0"/>
              <a:t>In compliance if already connected to permitted VCS</a:t>
            </a:r>
          </a:p>
          <a:p>
            <a:r>
              <a:rPr lang="en-US" dirty="0" smtClean="0"/>
              <a:t> </a:t>
            </a:r>
            <a:r>
              <a:rPr lang="en-US" dirty="0"/>
              <a:t>Centrifugal Natural Gas Compressors </a:t>
            </a:r>
            <a:endParaRPr lang="en-US" dirty="0" smtClean="0"/>
          </a:p>
          <a:p>
            <a:pPr lvl="1"/>
            <a:r>
              <a:rPr lang="en-US" dirty="0"/>
              <a:t>200 hour/year </a:t>
            </a:r>
            <a:r>
              <a:rPr lang="en-US" dirty="0" smtClean="0"/>
              <a:t>exemption</a:t>
            </a:r>
          </a:p>
          <a:p>
            <a:pPr lvl="1"/>
            <a:r>
              <a:rPr lang="en-US" dirty="0" smtClean="0"/>
              <a:t>LDAR required</a:t>
            </a:r>
          </a:p>
          <a:p>
            <a:pPr lvl="1"/>
            <a:r>
              <a:rPr lang="en-US" dirty="0"/>
              <a:t>Install VCS or </a:t>
            </a:r>
            <a:r>
              <a:rPr lang="en-US" dirty="0" smtClean="0"/>
              <a:t>Annually measure </a:t>
            </a:r>
            <a:r>
              <a:rPr lang="en-US" dirty="0"/>
              <a:t>leak rates and meet limits</a:t>
            </a:r>
          </a:p>
          <a:p>
            <a:pPr lvl="1"/>
            <a:r>
              <a:rPr lang="en-US" dirty="0"/>
              <a:t>In compliance if already connected to permitted VCS</a:t>
            </a:r>
          </a:p>
          <a:p>
            <a:r>
              <a:rPr lang="en-US" dirty="0" smtClean="0"/>
              <a:t>Vapor Recovery Compressors.  Typically are sliding vane (exempted) or reciprocating (subject to regulation).  Other types…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1"/>
            <a:ext cx="426937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14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4191000" cy="600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Powered Pneumatic Devices and </a:t>
            </a:r>
            <a:r>
              <a:rPr lang="en-US" dirty="0" smtClean="0"/>
              <a:t>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pneumatic pump is not a pneumatic device.</a:t>
            </a:r>
          </a:p>
          <a:p>
            <a:r>
              <a:rPr lang="en-US" dirty="0" smtClean="0"/>
              <a:t>Bifurcated b/n continuous bleed and intermittent bleed</a:t>
            </a:r>
          </a:p>
          <a:p>
            <a:r>
              <a:rPr lang="en-US" dirty="0" smtClean="0"/>
              <a:t>Standards for devices and pumps</a:t>
            </a:r>
          </a:p>
          <a:p>
            <a:r>
              <a:rPr lang="en-US" dirty="0" smtClean="0"/>
              <a:t>Pneumatic devices installed prior to 2016</a:t>
            </a:r>
          </a:p>
          <a:p>
            <a:pPr lvl="1"/>
            <a:r>
              <a:rPr lang="en-US" dirty="0" smtClean="0"/>
              <a:t>Cease venting to atmosphere by January 1, 2019, </a:t>
            </a:r>
            <a:r>
              <a:rPr lang="en-US" u="sng" dirty="0" smtClean="0"/>
              <a:t>or</a:t>
            </a:r>
            <a:endParaRPr lang="en-US" dirty="0" smtClean="0"/>
          </a:p>
          <a:p>
            <a:pPr lvl="1"/>
            <a:r>
              <a:rPr lang="en-US" dirty="0"/>
              <a:t>Annually measure leak rates and meet limits</a:t>
            </a:r>
            <a:endParaRPr lang="en-US" u="sng" dirty="0" smtClean="0"/>
          </a:p>
          <a:p>
            <a:r>
              <a:rPr lang="en-US" dirty="0" smtClean="0"/>
              <a:t>LDAR.  </a:t>
            </a:r>
          </a:p>
          <a:p>
            <a:pPr lvl="1"/>
            <a:r>
              <a:rPr lang="en-US" dirty="0" smtClean="0"/>
              <a:t>Intermittent bleed devices:  January 1, 2018</a:t>
            </a:r>
          </a:p>
          <a:p>
            <a:pPr lvl="1"/>
            <a:r>
              <a:rPr lang="en-US" dirty="0" smtClean="0"/>
              <a:t>All others:  January 1, 2019</a:t>
            </a:r>
          </a:p>
          <a:p>
            <a:r>
              <a:rPr lang="en-US" dirty="0" smtClean="0"/>
              <a:t>All NG pneumatic pumps phased out by January 1, 2019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04800"/>
            <a:ext cx="5867399" cy="60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Liquids Unloading of Natural Gas </a:t>
            </a:r>
            <a:r>
              <a:rPr lang="en-US" dirty="0" smtClean="0"/>
              <a:t>Wells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gas wells do not include wells that produce crude oil emulsion.</a:t>
            </a:r>
          </a:p>
          <a:p>
            <a:r>
              <a:rPr lang="en-US" dirty="0" smtClean="0"/>
              <a:t>Three options to comply:</a:t>
            </a:r>
          </a:p>
          <a:p>
            <a:pPr lvl="1"/>
            <a:r>
              <a:rPr lang="en-US" dirty="0" smtClean="0"/>
              <a:t>Connect to VCS</a:t>
            </a:r>
          </a:p>
          <a:p>
            <a:pPr lvl="1"/>
            <a:r>
              <a:rPr lang="en-US" dirty="0" smtClean="0"/>
              <a:t>Measure volume of gas vented by direct method</a:t>
            </a:r>
          </a:p>
          <a:p>
            <a:pPr lvl="1"/>
            <a:r>
              <a:rPr lang="en-US" dirty="0" smtClean="0"/>
              <a:t>Calculate the amount of gas vented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4800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Casing </a:t>
            </a:r>
            <a:r>
              <a:rPr lang="en-US" dirty="0" smtClean="0"/>
              <a:t>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annual direct measurement of NG from well casing vents open to the atmosphere. </a:t>
            </a:r>
          </a:p>
          <a:p>
            <a:r>
              <a:rPr lang="en-US" dirty="0" smtClean="0"/>
              <a:t>District Rule 325 (</a:t>
            </a:r>
            <a:r>
              <a:rPr lang="en-US" i="1" dirty="0"/>
              <a:t>Crude Oil Production and Separation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Prohibits venting of NG from casing vents, whether opened continuously or intermittently.</a:t>
            </a:r>
          </a:p>
          <a:p>
            <a:pPr lvl="1"/>
            <a:r>
              <a:rPr lang="en-US" dirty="0" smtClean="0"/>
              <a:t>Does not apply to wells that </a:t>
            </a:r>
            <a:r>
              <a:rPr lang="en-US" dirty="0"/>
              <a:t>are undergoing routine </a:t>
            </a:r>
            <a:r>
              <a:rPr lang="en-US" dirty="0" smtClean="0"/>
              <a:t>maintenance.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4577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1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077200" cy="1143000"/>
          </a:xfrm>
        </p:spPr>
        <p:txBody>
          <a:bodyPr/>
          <a:lstStyle/>
          <a:p>
            <a:r>
              <a:rPr lang="en-US" dirty="0"/>
              <a:t>Leak Detection and </a:t>
            </a:r>
            <a:r>
              <a:rPr lang="en-US" dirty="0" smtClean="0"/>
              <a:t>Repair LDAR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are facilities subject to local LDAR rules handled?</a:t>
            </a:r>
          </a:p>
          <a:p>
            <a:r>
              <a:rPr lang="en-US" dirty="0"/>
              <a:t>Whose LDAR rule </a:t>
            </a:r>
            <a:r>
              <a:rPr lang="en-US" dirty="0" smtClean="0"/>
              <a:t>applies when NG Compressor and NG Pneumatics sections cite the ARB LDAR requirements?</a:t>
            </a:r>
          </a:p>
          <a:p>
            <a:r>
              <a:rPr lang="en-US" dirty="0"/>
              <a:t>Do </a:t>
            </a:r>
            <a:r>
              <a:rPr lang="en-US" dirty="0" smtClean="0"/>
              <a:t>facilities that </a:t>
            </a:r>
            <a:r>
              <a:rPr lang="en-US" dirty="0"/>
              <a:t>are exempt from Rule 331 have to </a:t>
            </a:r>
            <a:r>
              <a:rPr lang="en-US" dirty="0" smtClean="0"/>
              <a:t>submit an </a:t>
            </a:r>
            <a:r>
              <a:rPr lang="en-US" dirty="0"/>
              <a:t>Inspection &amp; Maintenance </a:t>
            </a:r>
            <a:r>
              <a:rPr lang="en-US" dirty="0" smtClean="0"/>
              <a:t>Plan</a:t>
            </a:r>
            <a:r>
              <a:rPr lang="en-US" dirty="0"/>
              <a:t>?</a:t>
            </a:r>
            <a:endParaRPr lang="en-US" dirty="0" smtClean="0"/>
          </a:p>
          <a:p>
            <a:r>
              <a:rPr lang="en-US" dirty="0" smtClean="0"/>
              <a:t>What happens to components exempted under Section B of Rule 331?  Produced water lines?  Utility natural gas lines?</a:t>
            </a:r>
          </a:p>
          <a:p>
            <a:r>
              <a:rPr lang="en-US" dirty="0" smtClean="0"/>
              <a:t>Can I retract my prior Rule 331 exemptions? How and when?</a:t>
            </a:r>
          </a:p>
          <a:p>
            <a:r>
              <a:rPr lang="en-US" dirty="0" smtClean="0"/>
              <a:t>Which Rule 331 exemptions should I retract to avoid having to implement two LDAR programs?  </a:t>
            </a:r>
          </a:p>
          <a:p>
            <a:pPr lvl="1"/>
            <a:r>
              <a:rPr lang="en-US" dirty="0" smtClean="0"/>
              <a:t>B.2.a – Natural Gas (partial request) </a:t>
            </a:r>
          </a:p>
          <a:p>
            <a:pPr lvl="1"/>
            <a:r>
              <a:rPr lang="en-US" dirty="0" smtClean="0"/>
              <a:t>B.3.b – Process fluids &lt; 10 ROC by wt. (partial request)</a:t>
            </a:r>
          </a:p>
          <a:p>
            <a:pPr lvl="1"/>
            <a:r>
              <a:rPr lang="en-US" dirty="0" smtClean="0"/>
              <a:t>B.3.c – Totally contained or enclosed </a:t>
            </a:r>
          </a:p>
          <a:p>
            <a:pPr lvl="1"/>
            <a:r>
              <a:rPr lang="en-US" dirty="0" smtClean="0"/>
              <a:t>B.3.e – NG Pneumatic control valves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of the ARB Regulation</a:t>
            </a:r>
          </a:p>
          <a:p>
            <a:r>
              <a:rPr lang="en-US" dirty="0" smtClean="0"/>
              <a:t>Who is Impacted?</a:t>
            </a:r>
          </a:p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Rule 331 LDAR Exemptions</a:t>
            </a:r>
          </a:p>
          <a:p>
            <a:r>
              <a:rPr lang="en-US" dirty="0" smtClean="0"/>
              <a:t>Implementation: MOA, Permits, Fees, Enforcement</a:t>
            </a:r>
          </a:p>
          <a:p>
            <a:r>
              <a:rPr lang="en-US" dirty="0" smtClean="0"/>
              <a:t>Key Deadlines</a:t>
            </a:r>
          </a:p>
          <a:p>
            <a:r>
              <a:rPr lang="en-US" dirty="0" smtClean="0"/>
              <a:t>Webpage &amp;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81000"/>
            <a:ext cx="4595812" cy="601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331 LDAR </a:t>
            </a:r>
            <a:r>
              <a:rPr lang="en-US" dirty="0" smtClean="0"/>
              <a:t>Exemptions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9397" y="1143001"/>
            <a:ext cx="669355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774680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795757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retains critical component determinations for components subject to local LDAR rule.</a:t>
            </a:r>
          </a:p>
          <a:p>
            <a:r>
              <a:rPr lang="en-US" dirty="0" smtClean="0"/>
              <a:t>This applies to prior as well as future determinations.</a:t>
            </a:r>
          </a:p>
          <a:p>
            <a:r>
              <a:rPr lang="en-US" dirty="0" smtClean="0"/>
              <a:t>All critical components must be listed in the District approved I&amp;M Plan for the facility/source.</a:t>
            </a:r>
          </a:p>
          <a:p>
            <a:r>
              <a:rPr lang="en-US" dirty="0" smtClean="0"/>
              <a:t>ARB makes critical component determinations for components subject to the ARB regulation (unless otherwise noted in the ARB/District MOA)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Vapor Collection Systems and Vapor Control </a:t>
            </a:r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VCS systems </a:t>
            </a:r>
            <a:r>
              <a:rPr lang="en-US" dirty="0"/>
              <a:t>servicing </a:t>
            </a:r>
            <a:r>
              <a:rPr lang="en-US" dirty="0" smtClean="0"/>
              <a:t>Separator and Tank Systems that are permitted as of January 1, 2018 are exempt.</a:t>
            </a:r>
          </a:p>
          <a:p>
            <a:r>
              <a:rPr lang="en-US" dirty="0"/>
              <a:t>Section (d) Low NOx requirements do not apply to:</a:t>
            </a:r>
          </a:p>
          <a:p>
            <a:pPr lvl="1"/>
            <a:r>
              <a:rPr lang="en-US" dirty="0"/>
              <a:t>NG compressor vents and/or NG pneumatics that are currently connected to a </a:t>
            </a:r>
            <a:r>
              <a:rPr lang="en-US" dirty="0" smtClean="0"/>
              <a:t>VCS.</a:t>
            </a:r>
          </a:p>
          <a:p>
            <a:pPr lvl="1"/>
            <a:r>
              <a:rPr lang="en-US" dirty="0"/>
              <a:t>Replacement </a:t>
            </a:r>
            <a:r>
              <a:rPr lang="en-US" dirty="0" smtClean="0"/>
              <a:t>separators, tanks, compressors </a:t>
            </a:r>
            <a:r>
              <a:rPr lang="en-US" dirty="0"/>
              <a:t>that are currently connected to a </a:t>
            </a:r>
            <a:r>
              <a:rPr lang="en-US" dirty="0" smtClean="0"/>
              <a:t>VCS.</a:t>
            </a:r>
          </a:p>
          <a:p>
            <a:pPr lvl="1"/>
            <a:r>
              <a:rPr lang="en-US" dirty="0" smtClean="0"/>
              <a:t>New devices that are subject to NSR and will be connected to a  VCS.</a:t>
            </a:r>
          </a:p>
          <a:p>
            <a:r>
              <a:rPr lang="en-US" dirty="0"/>
              <a:t>Section (d) Low NOx requirements do apply </a:t>
            </a:r>
            <a:r>
              <a:rPr lang="en-US" dirty="0" smtClean="0"/>
              <a:t>when: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operator needs to install a flare in order to comply with the regulation’s VCS </a:t>
            </a:r>
            <a:r>
              <a:rPr lang="en-US" dirty="0" smtClean="0"/>
              <a:t>requirements.</a:t>
            </a:r>
            <a:endParaRPr lang="en-US" dirty="0"/>
          </a:p>
          <a:p>
            <a:pPr lvl="1"/>
            <a:r>
              <a:rPr lang="en-US" dirty="0" smtClean="0"/>
              <a:t>Operators of an existing facility </a:t>
            </a:r>
            <a:r>
              <a:rPr lang="en-US" dirty="0"/>
              <a:t>already with a flare </a:t>
            </a:r>
            <a:r>
              <a:rPr lang="en-US" dirty="0" smtClean="0"/>
              <a:t>are required </a:t>
            </a:r>
            <a:r>
              <a:rPr lang="en-US" dirty="0"/>
              <a:t>to control </a:t>
            </a:r>
            <a:r>
              <a:rPr lang="en-US" i="1" dirty="0"/>
              <a:t>additional vapors </a:t>
            </a:r>
            <a:r>
              <a:rPr lang="en-US" dirty="0"/>
              <a:t>in order to comply with the regulation</a:t>
            </a:r>
            <a:r>
              <a:rPr lang="en-US" i="1" dirty="0" smtClean="0"/>
              <a:t>.  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Recordkeeping and </a:t>
            </a:r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Records </a:t>
            </a:r>
            <a:r>
              <a:rPr lang="en-US" u="sng" dirty="0" smtClean="0"/>
              <a:t>are required </a:t>
            </a:r>
            <a:r>
              <a:rPr lang="en-US" dirty="0" smtClean="0"/>
              <a:t>for equipment/components subject to the regulation.</a:t>
            </a:r>
          </a:p>
          <a:p>
            <a:r>
              <a:rPr lang="en-US" dirty="0" smtClean="0"/>
              <a:t>Recordkeeping/Reporting required for:</a:t>
            </a:r>
          </a:p>
          <a:p>
            <a:pPr lvl="1"/>
            <a:r>
              <a:rPr lang="en-US" dirty="0" smtClean="0"/>
              <a:t>Production data, </a:t>
            </a:r>
            <a:r>
              <a:rPr lang="en-US" dirty="0" err="1" smtClean="0"/>
              <a:t>reagrdless</a:t>
            </a:r>
            <a:r>
              <a:rPr lang="en-US" dirty="0" smtClean="0"/>
              <a:t> if </a:t>
            </a:r>
            <a:r>
              <a:rPr lang="en-US" dirty="0"/>
              <a:t>separator/</a:t>
            </a:r>
            <a:r>
              <a:rPr lang="en-US" dirty="0" smtClean="0"/>
              <a:t>tank </a:t>
            </a:r>
            <a:r>
              <a:rPr lang="en-US" dirty="0"/>
              <a:t>connected to VCS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LDAR records for components </a:t>
            </a:r>
            <a:r>
              <a:rPr lang="en-US" dirty="0" smtClean="0"/>
              <a:t>subject </a:t>
            </a:r>
            <a:r>
              <a:rPr lang="en-US" dirty="0"/>
              <a:t>to local </a:t>
            </a:r>
            <a:r>
              <a:rPr lang="en-US" dirty="0" smtClean="0"/>
              <a:t>rule (per local rule).</a:t>
            </a:r>
            <a:endParaRPr lang="en-US" dirty="0"/>
          </a:p>
          <a:p>
            <a:r>
              <a:rPr lang="en-US" dirty="0" smtClean="0"/>
              <a:t>Recordkeeping/Reporting is required for:</a:t>
            </a:r>
          </a:p>
          <a:p>
            <a:pPr lvl="1"/>
            <a:r>
              <a:rPr lang="en-US" dirty="0"/>
              <a:t>Flash testing </a:t>
            </a:r>
            <a:r>
              <a:rPr lang="en-US" dirty="0" smtClean="0"/>
              <a:t>data.</a:t>
            </a:r>
          </a:p>
          <a:p>
            <a:pPr lvl="1"/>
            <a:r>
              <a:rPr lang="en-US" dirty="0" smtClean="0"/>
              <a:t>Circulation tank BPM Plan. </a:t>
            </a:r>
          </a:p>
          <a:p>
            <a:pPr lvl="1"/>
            <a:r>
              <a:rPr lang="en-US" dirty="0" smtClean="0"/>
              <a:t>LDAR records for components not subject to local rule.</a:t>
            </a:r>
          </a:p>
          <a:p>
            <a:pPr lvl="1"/>
            <a:r>
              <a:rPr lang="en-US" dirty="0" smtClean="0"/>
              <a:t>NG compressor emission flow rate measurements/other.</a:t>
            </a:r>
          </a:p>
          <a:p>
            <a:pPr lvl="1"/>
            <a:r>
              <a:rPr lang="en-US" dirty="0" smtClean="0"/>
              <a:t>NG pneumatic </a:t>
            </a:r>
            <a:r>
              <a:rPr lang="en-US" dirty="0"/>
              <a:t>emission flow rate </a:t>
            </a:r>
            <a:r>
              <a:rPr lang="en-US" dirty="0" smtClean="0"/>
              <a:t>measurements.</a:t>
            </a:r>
          </a:p>
          <a:p>
            <a:pPr lvl="1"/>
            <a:r>
              <a:rPr lang="en-US" dirty="0" smtClean="0"/>
              <a:t>Liquids unloading from NG well information.</a:t>
            </a:r>
          </a:p>
          <a:p>
            <a:pPr lvl="1"/>
            <a:r>
              <a:rPr lang="en-US" dirty="0" smtClean="0"/>
              <a:t>Well casing emission flow rate data.</a:t>
            </a:r>
          </a:p>
          <a:p>
            <a:pPr lvl="1"/>
            <a:r>
              <a:rPr lang="en-US" dirty="0" smtClean="0"/>
              <a:t>All Underground NG Storage facility required data.</a:t>
            </a:r>
          </a:p>
          <a:p>
            <a:r>
              <a:rPr lang="en-US" dirty="0" smtClean="0"/>
              <a:t>Initial Compliance Status Reports due January 1, 2018, the annually.</a:t>
            </a:r>
          </a:p>
          <a:p>
            <a:r>
              <a:rPr lang="en-US" dirty="0" smtClean="0"/>
              <a:t>ARB regulation reports due July 1 to the District, then...</a:t>
            </a:r>
          </a:p>
          <a:p>
            <a:r>
              <a:rPr lang="en-US" dirty="0" smtClean="0"/>
              <a:t>District will align reporting to match existing permits at renewal.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District/ARB Memorandum of Agreement (in process).</a:t>
            </a:r>
          </a:p>
          <a:p>
            <a:r>
              <a:rPr lang="en-US" dirty="0" smtClean="0"/>
              <a:t>District will implement and enforce the ARB regulation.</a:t>
            </a:r>
          </a:p>
          <a:p>
            <a:r>
              <a:rPr lang="en-US" i="1" dirty="0" smtClean="0"/>
              <a:t>Exceptions</a:t>
            </a:r>
            <a:r>
              <a:rPr lang="en-US" dirty="0" smtClean="0"/>
              <a:t>:  Circulation tank study, Monitoring Plan approval for NG Underground Storage, and Critical Components.</a:t>
            </a:r>
          </a:p>
          <a:p>
            <a:r>
              <a:rPr lang="en-US" dirty="0" smtClean="0"/>
              <a:t>No Registration program.  Existing permits already list the equipment subject to the regulation.  </a:t>
            </a:r>
          </a:p>
          <a:p>
            <a:r>
              <a:rPr lang="en-US" dirty="0" smtClean="0"/>
              <a:t>Initial January 1, 2018 report for facility compliance per Section 95674(b)(2)(A</a:t>
            </a:r>
            <a:r>
              <a:rPr lang="en-US" dirty="0"/>
              <a:t>). GHG Compliance Status Checklist </a:t>
            </a:r>
            <a:r>
              <a:rPr lang="en-US" dirty="0" smtClean="0"/>
              <a:t>Long/Short Form.</a:t>
            </a:r>
          </a:p>
          <a:p>
            <a:r>
              <a:rPr lang="en-US" dirty="0" smtClean="0"/>
              <a:t>Permit renewal process will incorporate terms of regulation.</a:t>
            </a:r>
          </a:p>
          <a:p>
            <a:r>
              <a:rPr lang="en-US" dirty="0" smtClean="0"/>
              <a:t>Permits are required for modifications or new controls.</a:t>
            </a:r>
          </a:p>
          <a:p>
            <a:r>
              <a:rPr lang="en-US" dirty="0" smtClean="0"/>
              <a:t>No new fees.  Existing fee schedule works.</a:t>
            </a:r>
          </a:p>
          <a:p>
            <a:r>
              <a:rPr lang="en-US" dirty="0" smtClean="0"/>
              <a:t>Cost reimbursement provisions will be set up for implementation of NG Underground Storage requirements.</a:t>
            </a:r>
          </a:p>
          <a:p>
            <a:r>
              <a:rPr lang="en-US" dirty="0" smtClean="0"/>
              <a:t>On case-by-case basis, cost reimbursement to be used for facilities subject to ARB regulation LDAR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</a:t>
            </a:r>
            <a:r>
              <a:rPr lang="en-US" dirty="0" smtClean="0"/>
              <a:t>: Revise your District I&amp;M Plan (retract R331 exemptions).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Now</a:t>
            </a:r>
            <a:r>
              <a:rPr lang="en-US" dirty="0" smtClean="0"/>
              <a:t>: Complete a GHG Compliance Status Checklist for each facility. Use either the Long/Short form. Submit to District.</a:t>
            </a:r>
          </a:p>
          <a:p>
            <a:r>
              <a:rPr lang="en-US" dirty="0" smtClean="0"/>
              <a:t>January 1, 2018:  </a:t>
            </a:r>
          </a:p>
          <a:p>
            <a:pPr lvl="1"/>
            <a:r>
              <a:rPr lang="en-US" dirty="0" smtClean="0"/>
              <a:t>Revise local I&amp;M Plans (optional)</a:t>
            </a:r>
          </a:p>
          <a:p>
            <a:pPr lvl="1"/>
            <a:r>
              <a:rPr lang="en-US" dirty="0" smtClean="0"/>
              <a:t>Initial </a:t>
            </a:r>
            <a:r>
              <a:rPr lang="en-US" dirty="0"/>
              <a:t>Section 95674(b)(2)(A</a:t>
            </a:r>
            <a:r>
              <a:rPr lang="en-US" dirty="0" smtClean="0"/>
              <a:t>) reports (Long/Short Form).</a:t>
            </a:r>
          </a:p>
          <a:p>
            <a:pPr lvl="1"/>
            <a:r>
              <a:rPr lang="en-US" dirty="0" smtClean="0"/>
              <a:t>Comply with LDAR requirements (Table 1/2 standards).</a:t>
            </a:r>
          </a:p>
          <a:p>
            <a:pPr lvl="1"/>
            <a:r>
              <a:rPr lang="en-US" dirty="0" smtClean="0"/>
              <a:t>Flash testing results due.</a:t>
            </a:r>
          </a:p>
          <a:p>
            <a:pPr lvl="1"/>
            <a:r>
              <a:rPr lang="en-US" dirty="0" smtClean="0"/>
              <a:t>Obtain Critical Component pre-approvals.</a:t>
            </a:r>
          </a:p>
          <a:p>
            <a:pPr lvl="1"/>
            <a:r>
              <a:rPr lang="en-US" dirty="0" smtClean="0"/>
              <a:t>Circulation tank Best Practices Management Plan in place.</a:t>
            </a:r>
          </a:p>
          <a:p>
            <a:pPr lvl="1"/>
            <a:r>
              <a:rPr lang="en-US" dirty="0" smtClean="0"/>
              <a:t>Measure seal/packing flow rates. (</a:t>
            </a:r>
            <a:r>
              <a:rPr lang="en-US" i="1" dirty="0" smtClean="0"/>
              <a:t>annual</a:t>
            </a:r>
            <a:r>
              <a:rPr lang="en-US" dirty="0" smtClean="0"/>
              <a:t> requirement)</a:t>
            </a:r>
          </a:p>
          <a:p>
            <a:pPr lvl="1"/>
            <a:r>
              <a:rPr lang="en-US" dirty="0" smtClean="0"/>
              <a:t>Submit Monitoring Plan for NG Underground Storage sites.</a:t>
            </a:r>
          </a:p>
          <a:p>
            <a:pPr lvl="1"/>
            <a:r>
              <a:rPr lang="en-US" dirty="0" smtClean="0"/>
              <a:t>Measure gas volumes: open well casing vents/NG well unloading.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Deadlines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January 1, 2019:  </a:t>
            </a:r>
          </a:p>
          <a:p>
            <a:pPr lvl="1"/>
            <a:r>
              <a:rPr lang="en-US" dirty="0" smtClean="0"/>
              <a:t>Updates </a:t>
            </a:r>
            <a:r>
              <a:rPr lang="en-US" dirty="0"/>
              <a:t>to Section 95674(b)(2</a:t>
            </a:r>
            <a:r>
              <a:rPr lang="en-US" dirty="0" smtClean="0"/>
              <a:t>) Reports (wells, production data, equipment list changes) </a:t>
            </a:r>
          </a:p>
          <a:p>
            <a:pPr lvl="1"/>
            <a:r>
              <a:rPr lang="en-US" dirty="0" smtClean="0"/>
              <a:t>Install VCS on uncontrolled Separators/Tanks (&gt; 10 </a:t>
            </a:r>
            <a:r>
              <a:rPr lang="en-US" dirty="0" err="1" smtClean="0"/>
              <a:t>mt</a:t>
            </a:r>
            <a:r>
              <a:rPr lang="en-US" dirty="0" smtClean="0"/>
              <a:t>/yr).</a:t>
            </a:r>
          </a:p>
          <a:p>
            <a:pPr lvl="1"/>
            <a:r>
              <a:rPr lang="en-US" dirty="0" smtClean="0"/>
              <a:t>Provide ARB report on circulation tanks.</a:t>
            </a:r>
          </a:p>
          <a:p>
            <a:pPr lvl="1"/>
            <a:r>
              <a:rPr lang="en-US" dirty="0" smtClean="0"/>
              <a:t>NG Compressors:  Comply with standards or install VCS.</a:t>
            </a:r>
          </a:p>
          <a:p>
            <a:pPr lvl="1"/>
            <a:r>
              <a:rPr lang="en-US" dirty="0" smtClean="0"/>
              <a:t>NG Pneumatics:  Retrofit or replace.</a:t>
            </a:r>
          </a:p>
          <a:p>
            <a:pPr lvl="1"/>
            <a:r>
              <a:rPr lang="en-US" dirty="0" smtClean="0"/>
              <a:t>Implement Monitoring Plan at NG Underground Storage sites.</a:t>
            </a:r>
          </a:p>
          <a:p>
            <a:pPr lvl="1"/>
            <a:r>
              <a:rPr lang="en-US" dirty="0" smtClean="0"/>
              <a:t>Continue required flash tests and flow rate measurements.</a:t>
            </a:r>
          </a:p>
          <a:p>
            <a:r>
              <a:rPr lang="en-US" dirty="0" smtClean="0"/>
              <a:t>January 1, 2020:</a:t>
            </a:r>
          </a:p>
          <a:p>
            <a:pPr lvl="1"/>
            <a:r>
              <a:rPr lang="en-US" dirty="0"/>
              <a:t>Updates to Section 95674(b)(2) </a:t>
            </a:r>
            <a:r>
              <a:rPr lang="en-US" dirty="0" smtClean="0"/>
              <a:t>Reports.</a:t>
            </a:r>
            <a:endParaRPr lang="en-US" dirty="0"/>
          </a:p>
          <a:p>
            <a:pPr lvl="1"/>
            <a:r>
              <a:rPr lang="en-US" dirty="0" smtClean="0"/>
              <a:t>Comply </a:t>
            </a:r>
            <a:r>
              <a:rPr lang="en-US" dirty="0"/>
              <a:t>with LDAR requirements (Table </a:t>
            </a:r>
            <a:r>
              <a:rPr lang="en-US" dirty="0" smtClean="0"/>
              <a:t>3/4 </a:t>
            </a:r>
            <a:r>
              <a:rPr lang="en-US" dirty="0"/>
              <a:t>standards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Install VCS on circulation tanks (per ARB direction).</a:t>
            </a:r>
          </a:p>
          <a:p>
            <a:pPr lvl="1"/>
            <a:r>
              <a:rPr lang="en-US" dirty="0"/>
              <a:t>Continue required flash tests and flow rate </a:t>
            </a:r>
            <a:r>
              <a:rPr lang="en-US" dirty="0" smtClean="0"/>
              <a:t>measurements.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</a:t>
            </a:r>
            <a:r>
              <a:rPr lang="en-US" dirty="0" smtClean="0"/>
              <a:t>ARB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 32.  California Global Warming Solutions Act.</a:t>
            </a:r>
          </a:p>
          <a:p>
            <a:r>
              <a:rPr lang="en-US" dirty="0" smtClean="0"/>
              <a:t>Purpose is to reduce methane (CH</a:t>
            </a:r>
            <a:r>
              <a:rPr lang="en-US" baseline="-25000" dirty="0" smtClean="0"/>
              <a:t>4</a:t>
            </a:r>
            <a:r>
              <a:rPr lang="en-US" dirty="0" smtClean="0"/>
              <a:t>) emissions. </a:t>
            </a:r>
          </a:p>
          <a:p>
            <a:r>
              <a:rPr lang="en-US" dirty="0" smtClean="0"/>
              <a:t>Short-Lived Climate Pollutant (SLCP) Strategy target to reduce methane emissions from the oil &amp; gas sector by 40-45 percent as a whole by 2025.</a:t>
            </a:r>
          </a:p>
          <a:p>
            <a:r>
              <a:rPr lang="en-US" dirty="0" smtClean="0"/>
              <a:t>SB 887.  Natural gas underground gas storage.</a:t>
            </a:r>
          </a:p>
          <a:p>
            <a:r>
              <a:rPr lang="en-US" dirty="0" smtClean="0"/>
              <a:t>SB 4.  Oil &amp; gas well stimulation. </a:t>
            </a:r>
          </a:p>
          <a:p>
            <a:r>
              <a:rPr lang="en-US" dirty="0"/>
              <a:t>ARB’s </a:t>
            </a:r>
            <a:r>
              <a:rPr lang="en-US" dirty="0" smtClean="0"/>
              <a:t>regulation </a:t>
            </a:r>
            <a:r>
              <a:rPr lang="en-US" dirty="0"/>
              <a:t>covers leaking </a:t>
            </a:r>
            <a:r>
              <a:rPr lang="en-US" dirty="0" smtClean="0"/>
              <a:t>equipment from compressor seals/rod packing to piping components such as valve and flanges.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Webpage &amp;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Oil &amp; </a:t>
            </a:r>
            <a:r>
              <a:rPr lang="en-US" dirty="0"/>
              <a:t>Gas </a:t>
            </a:r>
            <a:r>
              <a:rPr lang="en-US" dirty="0" smtClean="0"/>
              <a:t>Webpage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://www.ourair.org/oil-and-gas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 lvl="1"/>
            <a:r>
              <a:rPr lang="en-US" dirty="0" smtClean="0"/>
              <a:t>This PowerPoint Presentation</a:t>
            </a:r>
          </a:p>
          <a:p>
            <a:pPr lvl="1"/>
            <a:r>
              <a:rPr lang="en-US" dirty="0" smtClean="0"/>
              <a:t>Regulation Flow Diagrams.  </a:t>
            </a:r>
          </a:p>
          <a:p>
            <a:pPr lvl="2"/>
            <a:r>
              <a:rPr lang="en-US" dirty="0" smtClean="0">
                <a:hlinkClick r:id="rId4"/>
              </a:rPr>
              <a:t>Separator and Tank Systems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NG Reciprocating Compressors</a:t>
            </a:r>
            <a:r>
              <a:rPr lang="en-US" dirty="0" smtClean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6"/>
              </a:rPr>
              <a:t>Circulation Tanks</a:t>
            </a:r>
            <a:r>
              <a:rPr lang="en-US" dirty="0"/>
              <a:t>, </a:t>
            </a:r>
            <a:r>
              <a:rPr lang="en-US" dirty="0" smtClean="0">
                <a:hlinkClick r:id="rId7"/>
              </a:rPr>
              <a:t>NG Centrifugal Compressors</a:t>
            </a:r>
            <a:r>
              <a:rPr lang="en-US" dirty="0" smtClean="0"/>
              <a:t>, </a:t>
            </a:r>
            <a:r>
              <a:rPr lang="en-US" dirty="0" smtClean="0">
                <a:hlinkClick r:id="rId8"/>
              </a:rPr>
              <a:t>NG Powered Pneumatics</a:t>
            </a:r>
            <a:r>
              <a:rPr lang="en-US" dirty="0" smtClean="0"/>
              <a:t>, </a:t>
            </a:r>
            <a:r>
              <a:rPr lang="en-US" dirty="0" smtClean="0">
                <a:hlinkClick r:id="rId9"/>
              </a:rPr>
              <a:t>Liquids Unloading NG Wells</a:t>
            </a:r>
            <a:r>
              <a:rPr lang="en-US" dirty="0" smtClean="0"/>
              <a:t>, </a:t>
            </a:r>
            <a:r>
              <a:rPr lang="en-US" dirty="0" smtClean="0">
                <a:hlinkClick r:id="rId10"/>
              </a:rPr>
              <a:t>Well Casing Vents</a:t>
            </a:r>
            <a:r>
              <a:rPr lang="en-US" dirty="0" smtClean="0"/>
              <a:t>, </a:t>
            </a:r>
            <a:r>
              <a:rPr lang="en-US" dirty="0" smtClean="0">
                <a:hlinkClick r:id="rId11"/>
              </a:rPr>
              <a:t>Component LDAR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Fact Sheet (</a:t>
            </a:r>
            <a:r>
              <a:rPr lang="en-US" dirty="0" smtClean="0">
                <a:hlinkClick r:id="rId12"/>
              </a:rPr>
              <a:t>pdf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FAQ (</a:t>
            </a:r>
            <a:r>
              <a:rPr lang="en-US" dirty="0" smtClean="0">
                <a:hlinkClick r:id="rId13"/>
              </a:rPr>
              <a:t>pdf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Rule 331 LDAR Exemption Comparison Table (</a:t>
            </a:r>
            <a:r>
              <a:rPr lang="en-US" dirty="0" smtClean="0">
                <a:hlinkClick r:id="rId14"/>
              </a:rPr>
              <a:t>pdf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GHG Compliance Status Checklist (</a:t>
            </a:r>
            <a:r>
              <a:rPr lang="en-US" dirty="0" smtClean="0">
                <a:hlinkClick r:id="rId15"/>
              </a:rPr>
              <a:t>Long</a:t>
            </a:r>
            <a:r>
              <a:rPr lang="en-US" dirty="0" smtClean="0"/>
              <a:t> / </a:t>
            </a:r>
            <a:r>
              <a:rPr lang="en-US" dirty="0" smtClean="0">
                <a:hlinkClick r:id="rId16"/>
              </a:rPr>
              <a:t>Short</a:t>
            </a:r>
            <a:r>
              <a:rPr lang="en-US" dirty="0" smtClean="0"/>
              <a:t> PDF Forms)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ARB </a:t>
            </a:r>
            <a:r>
              <a:rPr lang="en-US" dirty="0"/>
              <a:t>Final Regulation Order</a:t>
            </a:r>
            <a:br>
              <a:rPr lang="en-US" dirty="0"/>
            </a:br>
            <a:r>
              <a:rPr lang="en-US" sz="2000" dirty="0">
                <a:hlinkClick r:id="rId17"/>
              </a:rPr>
              <a:t>https://</a:t>
            </a:r>
            <a:r>
              <a:rPr lang="en-US" sz="2000" dirty="0" smtClean="0">
                <a:hlinkClick r:id="rId17"/>
              </a:rPr>
              <a:t>www.arb.ca.gov/regact/2016/oilandgas2016/ogfro.pdf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/>
              <a:t>ARB Oil &amp; </a:t>
            </a:r>
            <a:r>
              <a:rPr lang="en-US" dirty="0" smtClean="0"/>
              <a:t>NG </a:t>
            </a:r>
            <a:r>
              <a:rPr lang="en-US" dirty="0"/>
              <a:t>Production, Processing, and Storage Webpage</a:t>
            </a:r>
            <a:br>
              <a:rPr lang="en-US" dirty="0"/>
            </a:br>
            <a:r>
              <a:rPr lang="en-US" sz="2000" dirty="0">
                <a:hlinkClick r:id="rId18"/>
              </a:rPr>
              <a:t>https://</a:t>
            </a:r>
            <a:r>
              <a:rPr lang="en-US" sz="2000" dirty="0" smtClean="0">
                <a:hlinkClick r:id="rId18"/>
              </a:rPr>
              <a:t>www.arb.ca.gov/cc/oil-gas/oil-gas.htm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Michael Goldman.  </a:t>
            </a:r>
            <a:r>
              <a:rPr lang="en-US" dirty="0" smtClean="0">
                <a:hlinkClick r:id="rId3"/>
              </a:rPr>
              <a:t>GoldmanM@sbcapcd.org</a:t>
            </a:r>
            <a:r>
              <a:rPr lang="en-US" dirty="0" smtClean="0"/>
              <a:t>.  961-8821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David Harris.  </a:t>
            </a:r>
            <a:r>
              <a:rPr lang="en-US" dirty="0" smtClean="0">
                <a:hlinkClick r:id="rId4"/>
              </a:rPr>
              <a:t>HarrisD@sbcapcd.org</a:t>
            </a:r>
            <a:r>
              <a:rPr lang="en-US" dirty="0" smtClean="0"/>
              <a:t>.  961-8824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William </a:t>
            </a:r>
            <a:r>
              <a:rPr lang="en-US" dirty="0" err="1" smtClean="0"/>
              <a:t>Sarraf</a:t>
            </a:r>
            <a:r>
              <a:rPr lang="en-US" dirty="0" smtClean="0"/>
              <a:t>.  </a:t>
            </a:r>
            <a:r>
              <a:rPr lang="en-US" dirty="0" smtClean="0">
                <a:hlinkClick r:id="rId5"/>
              </a:rPr>
              <a:t>SarrafW@sbcapcd.org</a:t>
            </a:r>
            <a:r>
              <a:rPr lang="en-US" dirty="0" smtClean="0"/>
              <a:t>.  961-8888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Kevin Brown.  </a:t>
            </a:r>
            <a:r>
              <a:rPr lang="en-US" dirty="0" smtClean="0">
                <a:hlinkClick r:id="rId6"/>
              </a:rPr>
              <a:t>BrownK@sbcapcd.org</a:t>
            </a:r>
            <a:r>
              <a:rPr lang="en-US" dirty="0" smtClean="0"/>
              <a:t>.  961-8826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5146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</a:t>
            </a:r>
            <a:r>
              <a:rPr lang="en-US" dirty="0" smtClean="0"/>
              <a:t>impacted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Facilities that are impacted:</a:t>
            </a:r>
          </a:p>
          <a:p>
            <a:pPr lvl="1"/>
            <a:r>
              <a:rPr lang="en-US" dirty="0"/>
              <a:t>Oil and Gas Production, Processing, and </a:t>
            </a:r>
            <a:r>
              <a:rPr lang="en-US" dirty="0" smtClean="0"/>
              <a:t>Storage</a:t>
            </a:r>
            <a:endParaRPr lang="en-US" dirty="0"/>
          </a:p>
          <a:p>
            <a:pPr lvl="1"/>
            <a:r>
              <a:rPr lang="en-US" dirty="0" smtClean="0"/>
              <a:t>Gas Processing Plants</a:t>
            </a:r>
          </a:p>
          <a:p>
            <a:pPr lvl="1"/>
            <a:r>
              <a:rPr lang="en-US" dirty="0" smtClean="0"/>
              <a:t>Natural </a:t>
            </a:r>
            <a:r>
              <a:rPr lang="en-US" dirty="0"/>
              <a:t>Gas Underground </a:t>
            </a:r>
            <a:r>
              <a:rPr lang="en-US" dirty="0" smtClean="0"/>
              <a:t>Storage Fields</a:t>
            </a:r>
            <a:endParaRPr lang="en-US" dirty="0"/>
          </a:p>
          <a:p>
            <a:pPr lvl="1"/>
            <a:r>
              <a:rPr lang="en-US" dirty="0" smtClean="0"/>
              <a:t>NG Gathering </a:t>
            </a:r>
            <a:r>
              <a:rPr lang="en-US" dirty="0"/>
              <a:t>and Boosting Stations</a:t>
            </a:r>
          </a:p>
          <a:p>
            <a:pPr lvl="1"/>
            <a:r>
              <a:rPr lang="en-US" dirty="0" smtClean="0"/>
              <a:t>NG Transmission Compressor </a:t>
            </a:r>
            <a:r>
              <a:rPr lang="en-US" dirty="0" smtClean="0"/>
              <a:t>Stations</a:t>
            </a:r>
          </a:p>
          <a:p>
            <a:pPr lvl="1"/>
            <a:r>
              <a:rPr lang="en-US" smtClean="0"/>
              <a:t>Crude Oil </a:t>
            </a:r>
            <a:r>
              <a:rPr lang="en-US" dirty="0"/>
              <a:t>Pipeline Pump Stations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Facilities that are not impacted:</a:t>
            </a:r>
          </a:p>
          <a:p>
            <a:pPr lvl="1"/>
            <a:r>
              <a:rPr lang="en-US" dirty="0" smtClean="0"/>
              <a:t>Utility Odorant &amp; Metering Stations</a:t>
            </a:r>
          </a:p>
          <a:p>
            <a:pPr lvl="1"/>
            <a:r>
              <a:rPr lang="en-US" dirty="0" smtClean="0"/>
              <a:t>Oil </a:t>
            </a:r>
            <a:r>
              <a:rPr lang="en-US" dirty="0" smtClean="0"/>
              <a:t>&amp; Gas Platforms on the Outer Continental Shelf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Separator and Tank Systems</a:t>
            </a:r>
          </a:p>
          <a:p>
            <a:r>
              <a:rPr lang="en-US" dirty="0" smtClean="0"/>
              <a:t>Circulation </a:t>
            </a:r>
            <a:r>
              <a:rPr lang="en-US" dirty="0"/>
              <a:t>Tanks for </a:t>
            </a:r>
            <a:r>
              <a:rPr lang="en-US" dirty="0" smtClean="0"/>
              <a:t>Well Stimulation Treatments</a:t>
            </a:r>
          </a:p>
          <a:p>
            <a:r>
              <a:rPr lang="en-US" dirty="0" smtClean="0"/>
              <a:t>Natural Gas Compressors</a:t>
            </a:r>
          </a:p>
          <a:p>
            <a:r>
              <a:rPr lang="en-US" dirty="0"/>
              <a:t>Natural Gas Powered Pneumatic Devices and </a:t>
            </a:r>
            <a:r>
              <a:rPr lang="en-US" dirty="0" smtClean="0"/>
              <a:t>Pumps</a:t>
            </a:r>
          </a:p>
          <a:p>
            <a:r>
              <a:rPr lang="en-US" dirty="0"/>
              <a:t>Liquids Unloading of Natural Gas </a:t>
            </a:r>
            <a:r>
              <a:rPr lang="en-US" dirty="0" smtClean="0"/>
              <a:t>Wells</a:t>
            </a:r>
          </a:p>
          <a:p>
            <a:r>
              <a:rPr lang="en-US" dirty="0" smtClean="0"/>
              <a:t>Well Casing Vents</a:t>
            </a:r>
          </a:p>
          <a:p>
            <a:r>
              <a:rPr lang="en-US" dirty="0"/>
              <a:t>Natural Gas Underground Storage </a:t>
            </a:r>
            <a:r>
              <a:rPr lang="en-US" dirty="0" smtClean="0"/>
              <a:t>Facilities</a:t>
            </a:r>
          </a:p>
          <a:p>
            <a:r>
              <a:rPr lang="en-US" dirty="0"/>
              <a:t>Leak Detection and Repair (LDAR</a:t>
            </a:r>
            <a:r>
              <a:rPr lang="en-US" dirty="0" smtClean="0"/>
              <a:t>), including Critical Components</a:t>
            </a:r>
          </a:p>
          <a:p>
            <a:r>
              <a:rPr lang="en-US" dirty="0"/>
              <a:t>Vapor Collection Systems and Vapor Control </a:t>
            </a:r>
            <a:r>
              <a:rPr lang="en-US" dirty="0" smtClean="0"/>
              <a:t>Devices</a:t>
            </a:r>
          </a:p>
          <a:p>
            <a:r>
              <a:rPr lang="en-US" dirty="0"/>
              <a:t>Recordkeeping and Reporting</a:t>
            </a:r>
          </a:p>
        </p:txBody>
      </p:sp>
    </p:spTree>
    <p:extLst>
      <p:ext uri="{BB962C8B-B14F-4D97-AF65-F5344CB8AC3E}">
        <p14:creationId xmlns:p14="http://schemas.microsoft.com/office/powerpoint/2010/main" val="25392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Separator and Tank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 </a:t>
            </a:r>
            <a:r>
              <a:rPr lang="en-US" i="1" dirty="0" smtClean="0"/>
              <a:t>means </a:t>
            </a:r>
            <a:r>
              <a:rPr lang="en-US" i="1" dirty="0"/>
              <a:t>the first separator in a crude oil or natural </a:t>
            </a:r>
            <a:r>
              <a:rPr lang="en-US" i="1" dirty="0" smtClean="0"/>
              <a:t>gas </a:t>
            </a:r>
            <a:r>
              <a:rPr lang="en-US" i="1" dirty="0"/>
              <a:t>production system and any tank or sump connected directly to the </a:t>
            </a:r>
            <a:r>
              <a:rPr lang="en-US" i="1" dirty="0" smtClean="0"/>
              <a:t>first separator.  </a:t>
            </a:r>
            <a:endParaRPr lang="en-US" dirty="0" smtClean="0"/>
          </a:p>
          <a:p>
            <a:r>
              <a:rPr lang="en-US" dirty="0" smtClean="0"/>
              <a:t>Includes upstream gauge tanks.</a:t>
            </a:r>
            <a:endParaRPr lang="en-US" dirty="0"/>
          </a:p>
          <a:p>
            <a:r>
              <a:rPr lang="en-US" dirty="0" smtClean="0"/>
              <a:t>Applies to uncontrolled systems.</a:t>
            </a:r>
            <a:endParaRPr lang="en-US" dirty="0"/>
          </a:p>
          <a:p>
            <a:r>
              <a:rPr lang="en-US" dirty="0" smtClean="0"/>
              <a:t>Exempted if already connected to a permitted </a:t>
            </a:r>
            <a:r>
              <a:rPr lang="en-US" dirty="0"/>
              <a:t>Vapor Collection System </a:t>
            </a:r>
            <a:r>
              <a:rPr lang="en-US" dirty="0" smtClean="0"/>
              <a:t>(VCS).</a:t>
            </a:r>
          </a:p>
          <a:p>
            <a:r>
              <a:rPr lang="en-US" dirty="0" smtClean="0"/>
              <a:t>Flash </a:t>
            </a:r>
            <a:r>
              <a:rPr lang="en-US" dirty="0"/>
              <a:t>testing </a:t>
            </a:r>
            <a:r>
              <a:rPr lang="en-US" dirty="0" smtClean="0"/>
              <a:t>required to determine methane </a:t>
            </a:r>
            <a:r>
              <a:rPr lang="en-US" dirty="0"/>
              <a:t>emissions.</a:t>
            </a:r>
          </a:p>
          <a:p>
            <a:r>
              <a:rPr lang="en-US" dirty="0" smtClean="0"/>
              <a:t>VCS required if the annual emissions are above  10 metric tons methane.</a:t>
            </a:r>
            <a:endParaRPr lang="en-US" dirty="0"/>
          </a:p>
          <a:p>
            <a:r>
              <a:rPr lang="en-US" dirty="0" smtClean="0"/>
              <a:t>Exemptions </a:t>
            </a:r>
            <a:r>
              <a:rPr lang="en-US" dirty="0"/>
              <a:t>for low throughput </a:t>
            </a:r>
            <a:r>
              <a:rPr lang="en-US" dirty="0" smtClean="0"/>
              <a:t>systems </a:t>
            </a:r>
            <a:r>
              <a:rPr lang="en-US" dirty="0"/>
              <a:t>and small gauge </a:t>
            </a:r>
            <a:r>
              <a:rPr lang="en-US" dirty="0" smtClean="0"/>
              <a:t>tanks.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88375"/>
            <a:ext cx="5105400" cy="59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Circulation Tanks for Well Stimulation </a:t>
            </a:r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</a:t>
            </a:r>
            <a:r>
              <a:rPr lang="en-US" dirty="0"/>
              <a:t>Practices Management </a:t>
            </a:r>
            <a:r>
              <a:rPr lang="en-US" dirty="0" smtClean="0"/>
              <a:t>Plan required</a:t>
            </a:r>
          </a:p>
          <a:p>
            <a:pPr lvl="1"/>
            <a:r>
              <a:rPr lang="en-US" dirty="0"/>
              <a:t>Inspection practices to minimize emissions from circulation tanks.</a:t>
            </a:r>
          </a:p>
          <a:p>
            <a:pPr lvl="1"/>
            <a:r>
              <a:rPr lang="en-US" dirty="0" smtClean="0"/>
              <a:t>Practices </a:t>
            </a:r>
            <a:r>
              <a:rPr lang="en-US" dirty="0"/>
              <a:t>to minimize venting of emissions from circulation tanks.</a:t>
            </a:r>
          </a:p>
          <a:p>
            <a:pPr lvl="1"/>
            <a:r>
              <a:rPr lang="en-US" dirty="0" smtClean="0"/>
              <a:t>Practices </a:t>
            </a:r>
            <a:r>
              <a:rPr lang="en-US" dirty="0"/>
              <a:t>to minimize the duration of liquid circulation.</a:t>
            </a:r>
          </a:p>
          <a:p>
            <a:pPr lvl="1"/>
            <a:r>
              <a:rPr lang="en-US" dirty="0" smtClean="0"/>
              <a:t>Alternative </a:t>
            </a:r>
            <a:r>
              <a:rPr lang="en-US" dirty="0"/>
              <a:t>practices to control vented and fugitive emissions.</a:t>
            </a:r>
            <a:endParaRPr lang="en-US" dirty="0" smtClean="0"/>
          </a:p>
          <a:p>
            <a:r>
              <a:rPr lang="en-US" dirty="0" smtClean="0"/>
              <a:t>Requires a technology assessment by Jan. 1, 2019.</a:t>
            </a:r>
          </a:p>
          <a:p>
            <a:pPr lvl="1"/>
            <a:r>
              <a:rPr lang="en-US" dirty="0" smtClean="0"/>
              <a:t>Use of a VCS with 95% capture and control.</a:t>
            </a:r>
          </a:p>
          <a:p>
            <a:pPr lvl="1"/>
            <a:r>
              <a:rPr lang="en-US" dirty="0" smtClean="0"/>
              <a:t>Allows for pooled testing amongst operators.</a:t>
            </a:r>
          </a:p>
          <a:p>
            <a:pPr lvl="1"/>
            <a:r>
              <a:rPr lang="en-US" dirty="0" smtClean="0"/>
              <a:t>ARB will evaluate results of testing.</a:t>
            </a:r>
          </a:p>
          <a:p>
            <a:r>
              <a:rPr lang="en-US" dirty="0" smtClean="0"/>
              <a:t>ARB will determine if VCS controls are required for these operations by July 1, 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9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7675"/>
            <a:ext cx="5029200" cy="593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1578</Words>
  <Application>Microsoft Office PowerPoint</Application>
  <PresentationFormat>On-screen Show (4:3)</PresentationFormat>
  <Paragraphs>239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</vt:lpstr>
      <vt:lpstr>Adjacency</vt:lpstr>
      <vt:lpstr>ARB GHG Oil &amp; Gas Regulation</vt:lpstr>
      <vt:lpstr>Today’s Presentation</vt:lpstr>
      <vt:lpstr>Purpose of the ARB Regulation</vt:lpstr>
      <vt:lpstr>Who is impacted?</vt:lpstr>
      <vt:lpstr>Requirements</vt:lpstr>
      <vt:lpstr>Separator and Tank Systems</vt:lpstr>
      <vt:lpstr>PowerPoint Presentation</vt:lpstr>
      <vt:lpstr>Circulation Tanks for Well Stimulation Treatments</vt:lpstr>
      <vt:lpstr>PowerPoint Presentation</vt:lpstr>
      <vt:lpstr>Natural Gas Compressors</vt:lpstr>
      <vt:lpstr>PowerPoint Presentation</vt:lpstr>
      <vt:lpstr>PowerPoint Presentation</vt:lpstr>
      <vt:lpstr>Natural Gas Powered Pneumatic Devices and Pumps</vt:lpstr>
      <vt:lpstr>PowerPoint Presentation</vt:lpstr>
      <vt:lpstr>Liquids Unloading of Natural Gas Wells</vt:lpstr>
      <vt:lpstr>PowerPoint Presentation</vt:lpstr>
      <vt:lpstr>Well Casing Vents</vt:lpstr>
      <vt:lpstr>PowerPoint Presentation</vt:lpstr>
      <vt:lpstr>Leak Detection and Repair LDAR</vt:lpstr>
      <vt:lpstr>PowerPoint Presentation</vt:lpstr>
      <vt:lpstr>Rule 331 LDAR Exemptions</vt:lpstr>
      <vt:lpstr>PowerPoint Presentation</vt:lpstr>
      <vt:lpstr>PowerPoint Presentation</vt:lpstr>
      <vt:lpstr>Critical Components</vt:lpstr>
      <vt:lpstr>Vapor Collection Systems and Vapor Control Devices</vt:lpstr>
      <vt:lpstr>Recordkeeping and Reporting</vt:lpstr>
      <vt:lpstr>Implementation</vt:lpstr>
      <vt:lpstr>Key Deadlines</vt:lpstr>
      <vt:lpstr>Key Deadlines (Continued)</vt:lpstr>
      <vt:lpstr>Webpage &amp; Resources</vt:lpstr>
      <vt:lpstr>Contacts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Goldman</dc:creator>
  <cp:lastModifiedBy>Michael F. Goldman</cp:lastModifiedBy>
  <cp:revision>96</cp:revision>
  <dcterms:created xsi:type="dcterms:W3CDTF">2017-11-04T17:14:26Z</dcterms:created>
  <dcterms:modified xsi:type="dcterms:W3CDTF">2017-11-21T19:08:30Z</dcterms:modified>
</cp:coreProperties>
</file>